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2" r:id="rId3"/>
    <p:sldId id="263" r:id="rId4"/>
    <p:sldId id="264" r:id="rId5"/>
    <p:sldId id="265" r:id="rId6"/>
    <p:sldId id="269" r:id="rId7"/>
    <p:sldId id="266" r:id="rId8"/>
    <p:sldId id="270" r:id="rId9"/>
    <p:sldId id="267" r:id="rId10"/>
    <p:sldId id="268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7" autoAdjust="0"/>
  </p:normalViewPr>
  <p:slideViewPr>
    <p:cSldViewPr>
      <p:cViewPr>
        <p:scale>
          <a:sx n="60" d="100"/>
          <a:sy n="60" d="100"/>
        </p:scale>
        <p:origin x="-15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44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60B6A-6266-4AD1-9EF5-EE41CD56C3B7}" type="datetimeFigureOut">
              <a:rPr lang="zh-TW" altLang="en-US" smtClean="0"/>
              <a:t>2013/7/20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90A41-8DC1-4E4D-99C1-104CEFCCA7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38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90A41-8DC1-4E4D-99C1-104CEFCCA7B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31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t>2013/7/20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087" y="6529611"/>
            <a:ext cx="110810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 userDrawn="1"/>
        </p:nvSpPr>
        <p:spPr bwMode="auto">
          <a:xfrm>
            <a:off x="4983481" y="6578545"/>
            <a:ext cx="2892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版權所有  僅供用書教師使用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2013/7/20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2013/7/20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2013/7/20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2013/7/20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2013/7/20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2013/7/20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2013/7/20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2013/7/20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t>2013/7/20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t>2013/7/20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  <a:ea typeface="標楷體" pitchFamily="65" charset="-120"/>
              </a:defRPr>
            </a:lvl1pPr>
          </a:lstStyle>
          <a:p>
            <a:fld id="{AD47D426-9943-4F1A-B733-9E1C0A5772F0}" type="datetimeFigureOut">
              <a:rPr lang="zh-TW" altLang="en-US" smtClean="0"/>
              <a:pPr/>
              <a:t>2013/7/20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  <a:ea typeface="標楷體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  <a:ea typeface="標楷體" pitchFamily="65" charset="-120"/>
              </a:defRPr>
            </a:lvl1pPr>
          </a:lstStyle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087" y="6529611"/>
            <a:ext cx="110810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 userDrawn="1"/>
        </p:nvSpPr>
        <p:spPr bwMode="auto">
          <a:xfrm>
            <a:off x="4983481" y="6578545"/>
            <a:ext cx="2892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版權所有  僅供用書教師使用 </a:t>
            </a:r>
          </a:p>
        </p:txBody>
      </p:sp>
      <p:pic>
        <p:nvPicPr>
          <p:cNvPr id="17" name="Picture 3" descr="C:\Users\admin\Desktop\MC900417770.WM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" y="5235658"/>
            <a:ext cx="1010712" cy="150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標楷體" pitchFamily="65" charset="-120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標楷體" pitchFamily="65" charset="-120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標楷體" pitchFamily="65" charset="-120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標楷體" pitchFamily="65" charset="-120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004048" y="4941168"/>
            <a:ext cx="2729259" cy="641112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周幼明 著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admin\Desktop\616801\616801封面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206" y="1218115"/>
            <a:ext cx="3229957" cy="4371125"/>
          </a:xfrm>
          <a:prstGeom prst="rect">
            <a:avLst/>
          </a:prstGeom>
          <a:ln>
            <a:noFill/>
          </a:ln>
          <a:effectLst>
            <a:outerShdw blurRad="241300" dist="88900" dir="8220000" sx="103000" sy="103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788024" y="1916832"/>
            <a:ext cx="33830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Ch5</a:t>
            </a:r>
          </a:p>
          <a:p>
            <a:r>
              <a:rPr lang="en-US" altLang="zh-TW" sz="36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6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台灣展覽活動</a:t>
            </a: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現況</a:t>
            </a:r>
          </a:p>
        </p:txBody>
      </p:sp>
      <p:pic>
        <p:nvPicPr>
          <p:cNvPr id="2051" name="Picture 3" descr="C:\Users\admin\Desktop\MC90041777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744" y="4221088"/>
            <a:ext cx="1010712" cy="150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43608" y="1556792"/>
            <a:ext cx="7272808" cy="4608512"/>
          </a:xfrm>
        </p:spPr>
        <p:txBody>
          <a:bodyPr>
            <a:normAutofit fontScale="92500"/>
          </a:bodyPr>
          <a:lstStyle/>
          <a:p>
            <a:pPr>
              <a:lnSpc>
                <a:spcPts val="3400"/>
              </a:lnSpc>
              <a:buBlip>
                <a:blip r:embed="rId2"/>
              </a:buBlip>
            </a:pPr>
            <a:r>
              <a:rPr lang="zh-TW" altLang="en-US" b="1" dirty="0"/>
              <a:t>美 國</a:t>
            </a:r>
          </a:p>
          <a:p>
            <a:pPr>
              <a:lnSpc>
                <a:spcPts val="3400"/>
              </a:lnSpc>
            </a:pPr>
            <a:r>
              <a:rPr lang="zh-TW" altLang="en-US" dirty="0"/>
              <a:t>美國的會展產業起步相較於歐美其他國家而言係屬較晚的國家，</a:t>
            </a:r>
            <a:r>
              <a:rPr lang="zh-TW" altLang="en-US" dirty="0" smtClean="0"/>
              <a:t>美國的</a:t>
            </a:r>
            <a:r>
              <a:rPr lang="zh-TW" altLang="en-US" dirty="0"/>
              <a:t>會議產業是旅遊業中成長速度最快的</a:t>
            </a:r>
            <a:r>
              <a:rPr lang="zh-TW" altLang="en-US" dirty="0" smtClean="0"/>
              <a:t>部門。</a:t>
            </a:r>
            <a:endParaRPr lang="en-US" altLang="zh-TW" dirty="0" smtClean="0"/>
          </a:p>
          <a:p>
            <a:pPr>
              <a:lnSpc>
                <a:spcPts val="3400"/>
              </a:lnSpc>
            </a:pPr>
            <a:r>
              <a:rPr lang="zh-TW" altLang="en-US" dirty="0" smtClean="0"/>
              <a:t>美國</a:t>
            </a:r>
            <a:r>
              <a:rPr lang="zh-TW" altLang="en-US" dirty="0"/>
              <a:t>會展業的特色－展覽場次多但是規模小！</a:t>
            </a:r>
            <a:r>
              <a:rPr lang="zh-TW" altLang="en-US" dirty="0" smtClean="0"/>
              <a:t>當</a:t>
            </a:r>
            <a:r>
              <a:rPr lang="zh-TW" altLang="en-US" dirty="0"/>
              <a:t>然，美國也有一些世界級的大展如：拉斯維加斯消費電子展 </a:t>
            </a:r>
            <a:r>
              <a:rPr lang="en-US" altLang="zh-TW" dirty="0"/>
              <a:t>(CES)</a:t>
            </a:r>
            <a:r>
              <a:rPr lang="zh-TW" altLang="en-US" dirty="0"/>
              <a:t>，</a:t>
            </a:r>
            <a:r>
              <a:rPr lang="zh-TW" altLang="en-US" dirty="0" smtClean="0"/>
              <a:t>芝加哥</a:t>
            </a:r>
            <a:r>
              <a:rPr lang="zh-TW" altLang="en-US" dirty="0"/>
              <a:t>工具展 </a:t>
            </a:r>
            <a:r>
              <a:rPr lang="en-US" altLang="zh-TW" dirty="0"/>
              <a:t>(IMTS) </a:t>
            </a:r>
            <a:r>
              <a:rPr lang="zh-TW" altLang="en-US" dirty="0"/>
              <a:t>等；每年將近一萬場展覽參展廠商近</a:t>
            </a:r>
            <a:r>
              <a:rPr lang="en-US" altLang="zh-TW" dirty="0"/>
              <a:t>120 </a:t>
            </a:r>
            <a:r>
              <a:rPr lang="zh-TW" altLang="en-US" dirty="0"/>
              <a:t>萬</a:t>
            </a:r>
            <a:r>
              <a:rPr lang="zh-TW" altLang="en-US" dirty="0" smtClean="0"/>
              <a:t>家</a:t>
            </a:r>
            <a:r>
              <a:rPr lang="zh-TW" altLang="en-US" dirty="0"/>
              <a:t>。以拉斯維加維斯為例，博弈收入僅占當地收入</a:t>
            </a:r>
            <a:r>
              <a:rPr lang="en-US" altLang="zh-TW" dirty="0"/>
              <a:t>40% </a:t>
            </a:r>
            <a:r>
              <a:rPr lang="zh-TW" altLang="en-US" dirty="0"/>
              <a:t>而已，會展</a:t>
            </a:r>
            <a:r>
              <a:rPr lang="zh-TW" altLang="en-US" dirty="0" smtClean="0"/>
              <a:t>收入</a:t>
            </a:r>
            <a:r>
              <a:rPr lang="zh-TW" altLang="en-US" dirty="0"/>
              <a:t>卻占當地收入</a:t>
            </a:r>
            <a:r>
              <a:rPr lang="en-US" altLang="zh-TW" dirty="0"/>
              <a:t>50% </a:t>
            </a:r>
            <a:r>
              <a:rPr lang="zh-TW" altLang="en-US" dirty="0"/>
              <a:t>以上，拉斯維加斯已成功塑造為美國最受歡迎的</a:t>
            </a:r>
            <a:r>
              <a:rPr lang="zh-TW" altLang="en-US" dirty="0" smtClean="0"/>
              <a:t>會展</a:t>
            </a:r>
            <a:r>
              <a:rPr lang="zh-TW" altLang="en-US" dirty="0"/>
              <a:t>城市。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331640" y="692522"/>
            <a:ext cx="6624736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三、展覽對於國家的經濟貢獻</a:t>
            </a:r>
          </a:p>
        </p:txBody>
      </p:sp>
    </p:spTree>
    <p:extLst>
      <p:ext uri="{BB962C8B-B14F-4D97-AF65-F5344CB8AC3E}">
        <p14:creationId xmlns:p14="http://schemas.microsoft.com/office/powerpoint/2010/main" val="5063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zh-TW" altLang="en-US" dirty="0"/>
              <a:t>我國的商業活動多屬中小企業的組織，不同於美國、德國、日本等</a:t>
            </a:r>
            <a:r>
              <a:rPr lang="zh-TW" altLang="en-US" dirty="0" smtClean="0"/>
              <a:t>國多</a:t>
            </a:r>
            <a:r>
              <a:rPr lang="zh-TW" altLang="en-US" dirty="0"/>
              <a:t>以大型企業經營為主，美國、日本等國企業多具備有完整的行銷</a:t>
            </a:r>
            <a:r>
              <a:rPr lang="zh-TW" altLang="en-US" dirty="0" smtClean="0"/>
              <a:t>網。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85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43608" y="1556792"/>
            <a:ext cx="7056784" cy="3603812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zh-TW" altLang="en-US" dirty="0"/>
              <a:t>我國政府在</a:t>
            </a:r>
            <a:r>
              <a:rPr lang="en-US" altLang="zh-TW" dirty="0"/>
              <a:t>1970 </a:t>
            </a:r>
            <a:r>
              <a:rPr lang="zh-TW" altLang="en-US" dirty="0"/>
              <a:t>年成立「中華民國對外貿易發展協會</a:t>
            </a:r>
            <a:r>
              <a:rPr lang="zh-TW" altLang="en-US" dirty="0" smtClean="0"/>
              <a:t>」</a:t>
            </a:r>
            <a:r>
              <a:rPr lang="zh-TW" altLang="en-US" dirty="0"/>
              <a:t>主辦我國廠商</a:t>
            </a:r>
            <a:r>
              <a:rPr lang="zh-TW" altLang="en-US" dirty="0" smtClean="0"/>
              <a:t>辦理</a:t>
            </a:r>
            <a:r>
              <a:rPr lang="zh-TW" altLang="en-US" dirty="0"/>
              <a:t>，以爭取商機也在同年組團赴</a:t>
            </a:r>
            <a:r>
              <a:rPr lang="zh-TW" altLang="en-US" dirty="0" smtClean="0"/>
              <a:t>海外參展</a:t>
            </a:r>
            <a:r>
              <a:rPr lang="zh-TW" altLang="en-US" dirty="0"/>
              <a:t>來拓銷海外</a:t>
            </a:r>
            <a:r>
              <a:rPr lang="zh-TW" altLang="en-US" dirty="0" smtClean="0"/>
              <a:t>業務</a:t>
            </a:r>
            <a:endParaRPr lang="en-US" altLang="zh-TW" dirty="0" smtClean="0"/>
          </a:p>
          <a:p>
            <a:pPr>
              <a:lnSpc>
                <a:spcPts val="3400"/>
              </a:lnSpc>
              <a:spcBef>
                <a:spcPts val="1800"/>
              </a:spcBef>
            </a:pPr>
            <a:r>
              <a:rPr lang="zh-TW" altLang="en-US" dirty="0" smtClean="0"/>
              <a:t>目前</a:t>
            </a:r>
            <a:r>
              <a:rPr lang="zh-TW" altLang="en-US" dirty="0"/>
              <a:t>台灣</a:t>
            </a:r>
            <a:r>
              <a:rPr lang="zh-TW" altLang="en-US" dirty="0" smtClean="0"/>
              <a:t>展覽在</a:t>
            </a:r>
            <a:r>
              <a:rPr lang="zh-TW" altLang="en-US" dirty="0"/>
              <a:t>國際間具有重要地位的重量級專業展請參考表</a:t>
            </a:r>
            <a:r>
              <a:rPr lang="en-US" altLang="zh-TW" dirty="0"/>
              <a:t>5-1</a:t>
            </a:r>
            <a:r>
              <a:rPr lang="zh-TW" altLang="en-US" dirty="0"/>
              <a:t>。</a:t>
            </a:r>
            <a:endParaRPr lang="zh-TW" alt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83" y="1628800"/>
            <a:ext cx="7181833" cy="393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2"/>
          <p:cNvSpPr txBox="1">
            <a:spLocks/>
          </p:cNvSpPr>
          <p:nvPr/>
        </p:nvSpPr>
        <p:spPr>
          <a:xfrm>
            <a:off x="1331640" y="692522"/>
            <a:ext cx="6624736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一、我國展覽活動的介紹</a:t>
            </a:r>
          </a:p>
        </p:txBody>
      </p:sp>
    </p:spTree>
    <p:extLst>
      <p:ext uri="{BB962C8B-B14F-4D97-AF65-F5344CB8AC3E}">
        <p14:creationId xmlns:p14="http://schemas.microsoft.com/office/powerpoint/2010/main" val="344692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85942" y="1628800"/>
            <a:ext cx="7158466" cy="3603812"/>
          </a:xfrm>
        </p:spPr>
        <p:txBody>
          <a:bodyPr/>
          <a:lstStyle/>
          <a:p>
            <a:r>
              <a:rPr lang="zh-TW" altLang="en-US" dirty="0"/>
              <a:t>台灣目前具備標準場地與展覽設備的展覽</a:t>
            </a:r>
            <a:r>
              <a:rPr lang="zh-TW" altLang="en-US" dirty="0" smtClean="0"/>
              <a:t>場地請</a:t>
            </a:r>
            <a:r>
              <a:rPr lang="zh-TW" altLang="en-US" dirty="0"/>
              <a:t>見表</a:t>
            </a:r>
            <a:r>
              <a:rPr lang="en-US" altLang="zh-TW" dirty="0"/>
              <a:t>5-4</a:t>
            </a:r>
            <a:r>
              <a:rPr lang="zh-TW" altLang="en-US" dirty="0"/>
              <a:t>。</a:t>
            </a:r>
          </a:p>
        </p:txBody>
      </p:sp>
      <p:sp>
        <p:nvSpPr>
          <p:cNvPr id="7" name="標題 2"/>
          <p:cNvSpPr txBox="1">
            <a:spLocks/>
          </p:cNvSpPr>
          <p:nvPr/>
        </p:nvSpPr>
        <p:spPr>
          <a:xfrm>
            <a:off x="1331640" y="692522"/>
            <a:ext cx="6624736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一、我國展覽活動的介紹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81762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94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31640" y="1772816"/>
            <a:ext cx="6624736" cy="3888432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zh-TW" altLang="en-US" dirty="0"/>
              <a:t>展覽產業結合貿易、交通、觀光、旅遊等多重產業，並具有「高</a:t>
            </a:r>
            <a:r>
              <a:rPr lang="zh-TW" altLang="en-US" dirty="0" smtClean="0"/>
              <a:t>附加價值</a:t>
            </a:r>
            <a:r>
              <a:rPr lang="zh-TW" altLang="en-US" dirty="0"/>
              <a:t>、高成長潛力、高創新價值」的效益；並對周邊的「就業機會大、</a:t>
            </a:r>
            <a:r>
              <a:rPr lang="zh-TW" altLang="en-US" dirty="0" smtClean="0"/>
              <a:t>產值</a:t>
            </a:r>
            <a:r>
              <a:rPr lang="zh-TW" altLang="en-US" dirty="0"/>
              <a:t>大、產業間關聯性大」及「工作環境優、人才優、資產運用效能優」</a:t>
            </a:r>
            <a:r>
              <a:rPr lang="zh-TW" altLang="en-US" dirty="0" smtClean="0"/>
              <a:t>等三</a:t>
            </a:r>
            <a:r>
              <a:rPr lang="zh-TW" altLang="en-US" dirty="0"/>
              <a:t>高三大三優之特性。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331640" y="692522"/>
            <a:ext cx="6624736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一、我國展覽活動的介紹</a:t>
            </a:r>
          </a:p>
        </p:txBody>
      </p:sp>
    </p:spTree>
    <p:extLst>
      <p:ext uri="{BB962C8B-B14F-4D97-AF65-F5344CB8AC3E}">
        <p14:creationId xmlns:p14="http://schemas.microsoft.com/office/powerpoint/2010/main" val="62802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台灣展覽場地最大管理者「世貿展覽館」對於參展廠商的參展規定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參展費用</a:t>
            </a:r>
            <a:endParaRPr lang="en-US" altLang="zh-TW" dirty="0" smtClean="0"/>
          </a:p>
          <a:p>
            <a:pPr marL="457200" indent="-457200">
              <a:buFont typeface="+mj-lt"/>
              <a:buAutoNum type="arabicPeriod"/>
            </a:pPr>
            <a:endParaRPr lang="en-US" altLang="zh-TW" dirty="0" smtClean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攤位分配登記</a:t>
            </a:r>
            <a:endParaRPr lang="zh-TW" altLang="en-US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1331640" y="692522"/>
            <a:ext cx="6624736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二、展覽場地之參展規定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93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529408"/>
            <a:ext cx="7560840" cy="5328592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zh-TW" altLang="en-US" dirty="0"/>
              <a:t>以下將歐美國家在該產業的發展沿革做簡略敘述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ts val="3000"/>
              </a:lnSpc>
              <a:spcBef>
                <a:spcPts val="1200"/>
              </a:spcBef>
              <a:buBlip>
                <a:blip r:embed="rId2"/>
              </a:buBlip>
            </a:pPr>
            <a:r>
              <a:rPr lang="zh-TW" altLang="en-US" b="1" dirty="0"/>
              <a:t>德 國</a:t>
            </a:r>
          </a:p>
          <a:p>
            <a:pPr>
              <a:lnSpc>
                <a:spcPts val="3400"/>
              </a:lnSpc>
              <a:spcBef>
                <a:spcPts val="1200"/>
              </a:spcBef>
            </a:pPr>
            <a:r>
              <a:rPr lang="zh-TW" altLang="en-US" dirty="0"/>
              <a:t>可稱之為展覽王國，每年所舉辦的展覽所具有的專業性、國際性</a:t>
            </a:r>
            <a:r>
              <a:rPr lang="zh-TW" altLang="en-US" dirty="0" smtClean="0"/>
              <a:t>可謂為</a:t>
            </a:r>
            <a:r>
              <a:rPr lang="zh-TW" altLang="en-US" dirty="0"/>
              <a:t>世界第一，德國擁有</a:t>
            </a:r>
            <a:r>
              <a:rPr lang="en-US" altLang="zh-TW" dirty="0"/>
              <a:t>23 </a:t>
            </a:r>
            <a:r>
              <a:rPr lang="zh-TW" altLang="en-US" dirty="0"/>
              <a:t>座大型的會議展覽中心，全球前五大的</a:t>
            </a:r>
            <a:r>
              <a:rPr lang="zh-TW" altLang="en-US" dirty="0" smtClean="0"/>
              <a:t>展覽館有</a:t>
            </a:r>
            <a:r>
              <a:rPr lang="zh-TW" altLang="en-US" dirty="0"/>
              <a:t>三個在德國：漢諾威、科隆、法蘭克福展覽中心</a:t>
            </a:r>
            <a:r>
              <a:rPr lang="zh-TW" altLang="en-US" dirty="0" smtClean="0"/>
              <a:t>等。</a:t>
            </a:r>
            <a:endParaRPr lang="zh-TW" altLang="en-US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1331640" y="692522"/>
            <a:ext cx="6624736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三、展覽對於國家的經濟貢獻</a:t>
            </a:r>
          </a:p>
        </p:txBody>
      </p:sp>
    </p:spTree>
    <p:extLst>
      <p:ext uri="{BB962C8B-B14F-4D97-AF65-F5344CB8AC3E}">
        <p14:creationId xmlns:p14="http://schemas.microsoft.com/office/powerpoint/2010/main" val="16188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55576" y="1529408"/>
            <a:ext cx="7560840" cy="5328592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zh-TW" altLang="en-US" dirty="0" smtClean="0"/>
              <a:t>德國</a:t>
            </a:r>
            <a:r>
              <a:rPr lang="zh-TW" altLang="en-US" dirty="0"/>
              <a:t>展覽產業完整建制的發展，可歸功於下列幾項措施的運作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marL="0" indent="0">
              <a:lnSpc>
                <a:spcPts val="3000"/>
              </a:lnSpc>
              <a:spcBef>
                <a:spcPts val="1200"/>
              </a:spcBef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1</a:t>
            </a:r>
            <a:r>
              <a:rPr lang="en-US" altLang="zh-TW" dirty="0"/>
              <a:t>. </a:t>
            </a:r>
            <a:r>
              <a:rPr lang="zh-TW" altLang="en-US" dirty="0"/>
              <a:t>成立全國性的行業</a:t>
            </a:r>
            <a:r>
              <a:rPr lang="zh-TW" altLang="en-US" dirty="0" smtClean="0"/>
              <a:t>協會      </a:t>
            </a:r>
            <a:r>
              <a:rPr lang="en-US" altLang="zh-TW" dirty="0" smtClean="0"/>
              <a:t>5. </a:t>
            </a:r>
            <a:r>
              <a:rPr lang="zh-TW" altLang="en-US" dirty="0" smtClean="0"/>
              <a:t>會議</a:t>
            </a:r>
            <a:r>
              <a:rPr lang="zh-TW" altLang="en-US" dirty="0"/>
              <a:t>與展覽充分</a:t>
            </a:r>
            <a:r>
              <a:rPr lang="zh-TW" altLang="en-US" dirty="0" smtClean="0"/>
              <a:t>結合</a:t>
            </a:r>
            <a:endParaRPr lang="en-US" altLang="zh-TW" dirty="0" smtClean="0"/>
          </a:p>
          <a:p>
            <a:pPr marL="0" indent="0">
              <a:lnSpc>
                <a:spcPts val="3000"/>
              </a:lnSpc>
              <a:spcBef>
                <a:spcPts val="1200"/>
              </a:spcBef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2</a:t>
            </a:r>
            <a:r>
              <a:rPr lang="en-US" altLang="zh-TW" dirty="0"/>
              <a:t>. </a:t>
            </a:r>
            <a:r>
              <a:rPr lang="zh-TW" altLang="en-US" dirty="0"/>
              <a:t>展覽會擁有長期</a:t>
            </a:r>
            <a:r>
              <a:rPr lang="zh-TW" altLang="en-US" dirty="0" smtClean="0"/>
              <a:t>計畫          </a:t>
            </a:r>
            <a:r>
              <a:rPr lang="en-US" altLang="zh-TW" dirty="0" smtClean="0"/>
              <a:t>6. </a:t>
            </a:r>
            <a:r>
              <a:rPr lang="zh-TW" altLang="en-US" dirty="0" smtClean="0"/>
              <a:t>專業人員</a:t>
            </a:r>
            <a:r>
              <a:rPr lang="zh-TW" altLang="en-US" dirty="0"/>
              <a:t>素質</a:t>
            </a:r>
            <a:r>
              <a:rPr lang="zh-TW" altLang="en-US" dirty="0" smtClean="0"/>
              <a:t>高</a:t>
            </a:r>
            <a:endParaRPr lang="en-US" altLang="zh-TW" dirty="0" smtClean="0"/>
          </a:p>
          <a:p>
            <a:pPr marL="0" indent="0">
              <a:lnSpc>
                <a:spcPts val="3000"/>
              </a:lnSpc>
              <a:spcBef>
                <a:spcPts val="1200"/>
              </a:spcBef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3</a:t>
            </a:r>
            <a:r>
              <a:rPr lang="en-US" altLang="zh-TW" dirty="0"/>
              <a:t>. </a:t>
            </a:r>
            <a:r>
              <a:rPr lang="zh-TW" altLang="en-US" dirty="0"/>
              <a:t>廣泛的</a:t>
            </a:r>
            <a:r>
              <a:rPr lang="zh-TW" altLang="en-US" dirty="0" smtClean="0"/>
              <a:t>宣傳                          </a:t>
            </a:r>
            <a:r>
              <a:rPr lang="en-US" altLang="zh-TW" dirty="0" smtClean="0"/>
              <a:t>7. </a:t>
            </a:r>
            <a:r>
              <a:rPr lang="zh-TW" altLang="en-US" dirty="0" smtClean="0"/>
              <a:t>服務</a:t>
            </a:r>
            <a:r>
              <a:rPr lang="zh-TW" altLang="en-US" dirty="0"/>
              <a:t>水準領先</a:t>
            </a:r>
            <a:r>
              <a:rPr lang="zh-TW" altLang="en-US" dirty="0" smtClean="0"/>
              <a:t>國際</a:t>
            </a:r>
            <a:endParaRPr lang="en-US" altLang="zh-TW" dirty="0" smtClean="0"/>
          </a:p>
          <a:p>
            <a:pPr marL="0" indent="0">
              <a:lnSpc>
                <a:spcPts val="3000"/>
              </a:lnSpc>
              <a:spcBef>
                <a:spcPts val="1200"/>
              </a:spcBef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4</a:t>
            </a:r>
            <a:r>
              <a:rPr lang="en-US" altLang="zh-TW" dirty="0"/>
              <a:t>. </a:t>
            </a:r>
            <a:r>
              <a:rPr lang="zh-TW" altLang="en-US" dirty="0"/>
              <a:t>先進的展覽</a:t>
            </a:r>
            <a:r>
              <a:rPr lang="zh-TW" altLang="en-US" dirty="0" smtClean="0"/>
              <a:t>場地</a:t>
            </a:r>
            <a:endParaRPr lang="zh-TW" altLang="en-US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1331640" y="692522"/>
            <a:ext cx="6624736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三、展覽對於國家的經濟貢獻</a:t>
            </a:r>
          </a:p>
        </p:txBody>
      </p:sp>
    </p:spTree>
    <p:extLst>
      <p:ext uri="{BB962C8B-B14F-4D97-AF65-F5344CB8AC3E}">
        <p14:creationId xmlns:p14="http://schemas.microsoft.com/office/powerpoint/2010/main" val="30973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55576" y="1340768"/>
            <a:ext cx="7560840" cy="5073352"/>
          </a:xfrm>
        </p:spPr>
        <p:txBody>
          <a:bodyPr>
            <a:normAutofit fontScale="92500"/>
          </a:bodyPr>
          <a:lstStyle/>
          <a:p>
            <a:pPr>
              <a:lnSpc>
                <a:spcPts val="3400"/>
              </a:lnSpc>
              <a:buBlip>
                <a:blip r:embed="rId2"/>
              </a:buBlip>
            </a:pPr>
            <a:r>
              <a:rPr lang="zh-TW" altLang="en-US" b="1" dirty="0"/>
              <a:t>法 國</a:t>
            </a:r>
          </a:p>
          <a:p>
            <a:pPr>
              <a:lnSpc>
                <a:spcPts val="3400"/>
              </a:lnSpc>
            </a:pPr>
            <a:r>
              <a:rPr lang="zh-TW" altLang="en-US" dirty="0"/>
              <a:t>法國是歐洲三大展覽國之一（德、英、法），最擅長利用網路行銷</a:t>
            </a:r>
            <a:r>
              <a:rPr lang="zh-TW" altLang="en-US" dirty="0" smtClean="0"/>
              <a:t>會展</a:t>
            </a:r>
            <a:r>
              <a:rPr lang="zh-TW" altLang="en-US" dirty="0"/>
              <a:t>訊息</a:t>
            </a:r>
            <a:r>
              <a:rPr lang="zh-TW" altLang="en-US" dirty="0" smtClean="0"/>
              <a:t>的國家。</a:t>
            </a:r>
            <a:endParaRPr lang="en-US" altLang="zh-TW" dirty="0" smtClean="0"/>
          </a:p>
          <a:p>
            <a:pPr>
              <a:lnSpc>
                <a:spcPts val="3400"/>
              </a:lnSpc>
            </a:pPr>
            <a:r>
              <a:rPr lang="zh-TW" altLang="en-US" dirty="0" smtClean="0"/>
              <a:t>法國有</a:t>
            </a:r>
            <a:r>
              <a:rPr lang="en-US" altLang="zh-TW" dirty="0"/>
              <a:t>11 </a:t>
            </a:r>
            <a:r>
              <a:rPr lang="zh-TW" altLang="en-US" dirty="0"/>
              <a:t>個大型展覽館，多數集中在巴黎、里昂、波爾多等城市。近年來</a:t>
            </a:r>
            <a:r>
              <a:rPr lang="zh-TW" altLang="en-US" dirty="0" smtClean="0"/>
              <a:t>法國</a:t>
            </a:r>
            <a:r>
              <a:rPr lang="zh-TW" altLang="en-US" dirty="0"/>
              <a:t>大型展覽國際化程度不斷提高，國外參展商占</a:t>
            </a:r>
            <a:r>
              <a:rPr lang="en-US" altLang="zh-TW" dirty="0"/>
              <a:t>33%</a:t>
            </a:r>
            <a:r>
              <a:rPr lang="zh-TW" altLang="en-US" dirty="0"/>
              <a:t>，國外參觀者占總</a:t>
            </a:r>
            <a:r>
              <a:rPr lang="zh-TW" altLang="en-US" dirty="0" smtClean="0"/>
              <a:t>人數</a:t>
            </a:r>
            <a:r>
              <a:rPr lang="zh-TW" altLang="en-US" dirty="0"/>
              <a:t>的</a:t>
            </a:r>
            <a:r>
              <a:rPr lang="en-US" altLang="zh-TW" dirty="0"/>
              <a:t>8%</a:t>
            </a:r>
            <a:r>
              <a:rPr lang="zh-TW" altLang="en-US" dirty="0"/>
              <a:t>，法國企業每年直接花費</a:t>
            </a:r>
            <a:r>
              <a:rPr lang="en-US" altLang="zh-TW" dirty="0"/>
              <a:t>75 </a:t>
            </a:r>
            <a:r>
              <a:rPr lang="zh-TW" altLang="en-US" dirty="0"/>
              <a:t>億參加各種展覽或博覽會，根據</a:t>
            </a:r>
            <a:r>
              <a:rPr lang="zh-TW" altLang="en-US" dirty="0" smtClean="0"/>
              <a:t>統計</a:t>
            </a:r>
            <a:r>
              <a:rPr lang="zh-TW" altLang="en-US" dirty="0"/>
              <a:t>，參展廠商每花費</a:t>
            </a:r>
            <a:r>
              <a:rPr lang="en-US" altLang="zh-TW" dirty="0"/>
              <a:t>1 </a:t>
            </a:r>
            <a:r>
              <a:rPr lang="zh-TW" altLang="en-US" dirty="0"/>
              <a:t>法郎將可帶來</a:t>
            </a:r>
            <a:r>
              <a:rPr lang="en-US" altLang="zh-TW" dirty="0"/>
              <a:t>30~40 </a:t>
            </a:r>
            <a:r>
              <a:rPr lang="zh-TW" altLang="en-US" dirty="0"/>
              <a:t>法朗的合約，亦言之展覽的</a:t>
            </a:r>
            <a:r>
              <a:rPr lang="zh-TW" altLang="en-US" dirty="0" smtClean="0"/>
              <a:t>效益</a:t>
            </a:r>
            <a:r>
              <a:rPr lang="zh-TW" altLang="en-US" dirty="0"/>
              <a:t>為</a:t>
            </a:r>
            <a:r>
              <a:rPr lang="en-US" altLang="zh-TW" dirty="0"/>
              <a:t>30~40 </a:t>
            </a:r>
            <a:r>
              <a:rPr lang="zh-TW" altLang="en-US" dirty="0"/>
              <a:t>倍。法國為推動展覽業而採取的行銷模式為：將法國重要的</a:t>
            </a:r>
            <a:r>
              <a:rPr lang="zh-TW" altLang="en-US" dirty="0" smtClean="0"/>
              <a:t>展覽</a:t>
            </a:r>
            <a:r>
              <a:rPr lang="zh-TW" altLang="en-US" dirty="0"/>
              <a:t>公司聯合組成「法國國際專業展促進會」，專門促進國外專業人士到</a:t>
            </a:r>
            <a:r>
              <a:rPr lang="zh-TW" altLang="en-US" dirty="0" smtClean="0"/>
              <a:t>法國</a:t>
            </a:r>
            <a:r>
              <a:rPr lang="zh-TW" altLang="en-US" dirty="0"/>
              <a:t>參觀與交流。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331640" y="692522"/>
            <a:ext cx="6624736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三、展覽對於國家的經濟貢獻</a:t>
            </a:r>
          </a:p>
        </p:txBody>
      </p:sp>
    </p:spTree>
    <p:extLst>
      <p:ext uri="{BB962C8B-B14F-4D97-AF65-F5344CB8AC3E}">
        <p14:creationId xmlns:p14="http://schemas.microsoft.com/office/powerpoint/2010/main" val="11124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174</TotalTime>
  <Words>682</Words>
  <Application>Microsoft Office PowerPoint</Application>
  <PresentationFormat>如螢幕大小 (4:3)</PresentationFormat>
  <Paragraphs>37</Paragraphs>
  <Slides>10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圖釘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21</cp:revision>
  <dcterms:created xsi:type="dcterms:W3CDTF">2013-07-09T07:02:50Z</dcterms:created>
  <dcterms:modified xsi:type="dcterms:W3CDTF">2013-07-20T12:45:56Z</dcterms:modified>
</cp:coreProperties>
</file>